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1D693-6E85-4184-A776-F78E8E0A742F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83111-A668-4858-B686-85032686C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4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83111-A668-4858-B686-85032686C4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71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D7F4361-D2F8-4B1E-A669-4E89339EE078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D07A76E-8646-4680-9A5E-F70C567E98D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54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361-D2F8-4B1E-A669-4E89339EE078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A76E-8646-4680-9A5E-F70C567E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9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361-D2F8-4B1E-A669-4E89339EE078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A76E-8646-4680-9A5E-F70C567E98D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486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361-D2F8-4B1E-A669-4E89339EE078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A76E-8646-4680-9A5E-F70C567E98D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931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361-D2F8-4B1E-A669-4E89339EE078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A76E-8646-4680-9A5E-F70C567E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26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361-D2F8-4B1E-A669-4E89339EE078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A76E-8646-4680-9A5E-F70C567E98D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916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361-D2F8-4B1E-A669-4E89339EE078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A76E-8646-4680-9A5E-F70C567E98D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630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361-D2F8-4B1E-A669-4E89339EE078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A76E-8646-4680-9A5E-F70C567E98D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050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361-D2F8-4B1E-A669-4E89339EE078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A76E-8646-4680-9A5E-F70C567E98D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50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361-D2F8-4B1E-A669-4E89339EE078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A76E-8646-4680-9A5E-F70C567E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7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361-D2F8-4B1E-A669-4E89339EE078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A76E-8646-4680-9A5E-F70C567E98D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9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361-D2F8-4B1E-A669-4E89339EE078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A76E-8646-4680-9A5E-F70C567E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94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361-D2F8-4B1E-A669-4E89339EE078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A76E-8646-4680-9A5E-F70C567E98D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69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361-D2F8-4B1E-A669-4E89339EE078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A76E-8646-4680-9A5E-F70C567E98D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74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361-D2F8-4B1E-A669-4E89339EE078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A76E-8646-4680-9A5E-F70C567E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5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361-D2F8-4B1E-A669-4E89339EE078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A76E-8646-4680-9A5E-F70C567E98D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393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361-D2F8-4B1E-A669-4E89339EE078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A76E-8646-4680-9A5E-F70C567E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7F4361-D2F8-4B1E-A669-4E89339EE078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07A76E-8646-4680-9A5E-F70C567E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5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9.jpg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audio" Target="../media/media4.wma"/><Relationship Id="rId7" Type="http://schemas.openxmlformats.org/officeDocument/2006/relationships/image" Target="../media/image12.jpg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5.wma"/><Relationship Id="rId7" Type="http://schemas.openxmlformats.org/officeDocument/2006/relationships/image" Target="../media/image16.jpg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8.png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media7.wma"/><Relationship Id="rId7" Type="http://schemas.openxmlformats.org/officeDocument/2006/relationships/image" Target="../media/image20.jpeg"/><Relationship Id="rId2" Type="http://schemas.microsoft.com/office/2007/relationships/media" Target="../media/media7.wma"/><Relationship Id="rId1" Type="http://schemas.openxmlformats.org/officeDocument/2006/relationships/tags" Target="../tags/tag7.xml"/><Relationship Id="rId6" Type="http://schemas.openxmlformats.org/officeDocument/2006/relationships/image" Target="../media/image19.jp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7" Type="http://schemas.openxmlformats.org/officeDocument/2006/relationships/image" Target="../media/image8.png"/><Relationship Id="rId2" Type="http://schemas.microsoft.com/office/2007/relationships/media" Target="../media/media8.wma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2" Type="http://schemas.microsoft.com/office/2007/relationships/media" Target="../media/media9.wma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openxmlformats.org/officeDocument/2006/relationships/image" Target="../media/image25.jp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531" y="2906709"/>
            <a:ext cx="6815669" cy="1320802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945" y="1636295"/>
            <a:ext cx="6938122" cy="3696101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871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496"/>
    </mc:Choice>
    <mc:Fallback>
      <p:transition spd="slow" advTm="57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Matching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36" y="2382593"/>
            <a:ext cx="1245667" cy="124566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416" y="3628260"/>
            <a:ext cx="1161587" cy="108898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36" y="4858267"/>
            <a:ext cx="1560535" cy="11046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1328732"/>
            <a:ext cx="1233994" cy="12339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88530" y="2940680"/>
            <a:ext cx="2926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LcPeriod"/>
            </a:pPr>
            <a:r>
              <a:rPr lang="en-US" dirty="0" smtClean="0"/>
              <a:t>An</a:t>
            </a:r>
          </a:p>
          <a:p>
            <a:pPr marL="400050" indent="-400050">
              <a:buAutoNum type="romanLcPeriod"/>
            </a:pPr>
            <a:r>
              <a:rPr lang="en-US" dirty="0" smtClean="0"/>
              <a:t>A</a:t>
            </a:r>
          </a:p>
          <a:p>
            <a:pPr marL="400050" indent="-400050">
              <a:buAutoNum type="romanLcPeriod"/>
            </a:pPr>
            <a:r>
              <a:rPr lang="en-US" dirty="0" smtClean="0"/>
              <a:t>The</a:t>
            </a:r>
          </a:p>
          <a:p>
            <a:pPr marL="400050" indent="-400050">
              <a:buAutoNum type="romanLcPeriod"/>
            </a:pPr>
            <a:r>
              <a:rPr lang="en-US" dirty="0" smtClean="0"/>
              <a:t>an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8046" y="2193394"/>
            <a:ext cx="284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39486" y="3171513"/>
            <a:ext cx="25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42273" y="4488935"/>
            <a:ext cx="25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90420" y="5640552"/>
            <a:ext cx="254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11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632"/>
    </mc:Choice>
    <mc:Fallback>
      <p:transition spd="slow" advTm="187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3"/>
            <a:ext cx="9601197" cy="846668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00B050"/>
                </a:solidFill>
              </a:rPr>
              <a:t>Review of Previous Class</a:t>
            </a:r>
            <a:endParaRPr lang="en-US" sz="3600" b="1" i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288134"/>
            <a:ext cx="9601196" cy="331893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538" y="2695074"/>
            <a:ext cx="8465868" cy="29164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3538" y="2510406"/>
            <a:ext cx="4538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0070C0"/>
                </a:solidFill>
              </a:rPr>
              <a:t>Vowels are </a:t>
            </a:r>
            <a:r>
              <a:rPr lang="en-US" dirty="0" smtClean="0"/>
              <a:t>…..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2133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018"/>
    </mc:Choice>
    <mc:Fallback>
      <p:transition spd="slow" advTm="33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7" y="645700"/>
            <a:ext cx="8158688" cy="1822514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solidFill>
                  <a:srgbClr val="00B050"/>
                </a:solidFill>
              </a:rPr>
              <a:t>What is Indefinite </a:t>
            </a:r>
            <a:r>
              <a:rPr lang="en-US" sz="3600" i="1" dirty="0">
                <a:solidFill>
                  <a:srgbClr val="00B050"/>
                </a:solidFill>
              </a:rPr>
              <a:t>A</a:t>
            </a:r>
            <a:r>
              <a:rPr lang="en-US" sz="3600" i="1" dirty="0" smtClean="0">
                <a:solidFill>
                  <a:srgbClr val="00B050"/>
                </a:solidFill>
              </a:rPr>
              <a:t>rticle…..Which article we use before Indefinite</a:t>
            </a:r>
            <a:endParaRPr lang="en-US" sz="3600" i="1" dirty="0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9072" y="2787272"/>
            <a:ext cx="8158690" cy="954547"/>
          </a:xfrm>
        </p:spPr>
        <p:txBody>
          <a:bodyPr>
            <a:noAutofit/>
          </a:bodyPr>
          <a:lstStyle/>
          <a:p>
            <a:r>
              <a:rPr lang="en-US" sz="2800" dirty="0" smtClean="0"/>
              <a:t>Indefinite article tells about not any particular or specific noun.</a:t>
            </a:r>
          </a:p>
          <a:p>
            <a:r>
              <a:rPr lang="en-US" sz="2800" dirty="0" smtClean="0"/>
              <a:t>We use </a:t>
            </a:r>
            <a:r>
              <a:rPr lang="en-US" sz="2800" i="1" dirty="0" smtClean="0"/>
              <a:t>a</a:t>
            </a:r>
            <a:r>
              <a:rPr lang="en-US" sz="2800" dirty="0" smtClean="0"/>
              <a:t> or </a:t>
            </a:r>
            <a:r>
              <a:rPr lang="en-US" sz="2800" i="1" dirty="0" smtClean="0"/>
              <a:t>an</a:t>
            </a:r>
            <a:r>
              <a:rPr lang="en-US" sz="2800" dirty="0" smtClean="0"/>
              <a:t> before the noun. Example: </a:t>
            </a:r>
            <a:r>
              <a:rPr lang="en-US" sz="2800" b="1" dirty="0" smtClean="0"/>
              <a:t>a car, an orange etc.  </a:t>
            </a:r>
            <a:endParaRPr lang="en-US" sz="2800" b="1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9191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517"/>
    </mc:Choice>
    <mc:Fallback>
      <p:transition spd="slow" advTm="475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28" y="943632"/>
            <a:ext cx="8952295" cy="90442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Surprise Test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Put the proper article (a, an)before the words. 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35" y="2435193"/>
            <a:ext cx="1249426" cy="17240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978" y="2435193"/>
            <a:ext cx="1798505" cy="1617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670" y="2492945"/>
            <a:ext cx="1857677" cy="1501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344" y="2435193"/>
            <a:ext cx="2074458" cy="15592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97794" y="4581625"/>
            <a:ext cx="123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 king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35312" y="4581625"/>
            <a:ext cx="166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 fox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5670" y="4581625"/>
            <a:ext cx="169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 pen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75344" y="4565946"/>
            <a:ext cx="167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 oak tree</a:t>
            </a: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3177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303"/>
    </mc:Choice>
    <mc:Fallback>
      <p:transition spd="slow" advTm="1553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094100"/>
            <a:ext cx="9601196" cy="130386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Put the proper article (a, an)before the words. 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451585"/>
            <a:ext cx="1707680" cy="163937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644" y="2451585"/>
            <a:ext cx="2232259" cy="1690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102" y="2451585"/>
            <a:ext cx="1559243" cy="15592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2" y="4716379"/>
            <a:ext cx="139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 cow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24311" y="4716379"/>
            <a:ext cx="1722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 unicorn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01313" y="4716379"/>
            <a:ext cx="157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 ball</a:t>
            </a: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4635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450"/>
    </mc:Choice>
    <mc:Fallback>
      <p:transition spd="slow" advTm="121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Definite Article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33" y="2406315"/>
            <a:ext cx="4718304" cy="3084541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</a:rPr>
              <a:t>The definite article means clear, obvious. It tells us that the noun is specific. The speaker talks about a particular </a:t>
            </a:r>
            <a:r>
              <a:rPr lang="en-US" sz="2800" b="1" dirty="0" smtClean="0">
                <a:solidFill>
                  <a:srgbClr val="0070C0"/>
                </a:solidFill>
              </a:rPr>
              <a:t>thing.</a:t>
            </a:r>
            <a:endParaRPr lang="en-US" sz="28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7" name="Content Placeholder 6" descr="C:\Users\Asus\Pictures\main-qimg-347d5f09ffeea5b3ed87164a62d3587c.jpg"/>
          <p:cNvPicPr>
            <a:picLocks noGrp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378" y="2559761"/>
            <a:ext cx="2273531" cy="17082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C:\Users\Asus\Pictures\photo-1559529648-131cccaaa20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952" y="2598116"/>
            <a:ext cx="2155501" cy="16699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231993" y="4541788"/>
            <a:ext cx="179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like </a:t>
            </a:r>
            <a:r>
              <a:rPr lang="en-US" i="1" dirty="0" smtClean="0"/>
              <a:t>the</a:t>
            </a:r>
            <a:r>
              <a:rPr lang="en-US" dirty="0" smtClean="0"/>
              <a:t> </a:t>
            </a:r>
            <a:r>
              <a:rPr lang="en-US" dirty="0" smtClean="0"/>
              <a:t>red apple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941870" y="4580143"/>
            <a:ext cx="1703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want </a:t>
            </a:r>
            <a:r>
              <a:rPr lang="en-US" i="1" dirty="0" smtClean="0"/>
              <a:t>the</a:t>
            </a:r>
            <a:r>
              <a:rPr lang="en-US" dirty="0" smtClean="0"/>
              <a:t> doll </a:t>
            </a: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3487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763"/>
    </mc:Choice>
    <mc:Fallback>
      <p:transition spd="slow" advTm="677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4" grpId="0" build="p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87" y="1856781"/>
            <a:ext cx="2084189" cy="138693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5687" y="1856781"/>
            <a:ext cx="4125210" cy="36103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67" y="3396093"/>
            <a:ext cx="1276133" cy="1907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87020" y="2776170"/>
            <a:ext cx="1402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love </a:t>
            </a:r>
            <a:r>
              <a:rPr lang="en-US" sz="2400" b="1" i="1" dirty="0" smtClean="0"/>
              <a:t>the </a:t>
            </a:r>
            <a:r>
              <a:rPr lang="en-US" sz="2400" dirty="0" smtClean="0"/>
              <a:t>fiction books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898" y="1856781"/>
            <a:ext cx="2194559" cy="14637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75596" y="2377440"/>
            <a:ext cx="2050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The</a:t>
            </a:r>
            <a:r>
              <a:rPr lang="en-US" sz="2400" dirty="0" smtClean="0"/>
              <a:t> oranges are sour.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897" y="3327227"/>
            <a:ext cx="2194560" cy="21323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15713" y="4179324"/>
            <a:ext cx="2030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The </a:t>
            </a:r>
            <a:r>
              <a:rPr lang="en-US" sz="2400" dirty="0" smtClean="0"/>
              <a:t>butter fly is blue.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329876" y="4225491"/>
            <a:ext cx="1704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The</a:t>
            </a:r>
            <a:r>
              <a:rPr lang="en-US" sz="2400" dirty="0" smtClean="0"/>
              <a:t> old lady crossing a road.</a:t>
            </a:r>
            <a:endParaRPr lang="en-US" sz="2400" dirty="0"/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1245687" y="1773268"/>
            <a:ext cx="4125210" cy="36103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898" y="1773268"/>
            <a:ext cx="2194559" cy="14637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897" y="3243714"/>
            <a:ext cx="2194560" cy="2132303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9944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591"/>
    </mc:Choice>
    <mc:Fallback>
      <p:transition spd="slow" advTm="42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8" grpId="0"/>
      <p:bldP spid="11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665" y="1039528"/>
            <a:ext cx="5226518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77" y="1039528"/>
            <a:ext cx="4960357" cy="4572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5937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924"/>
    </mc:Choice>
    <mc:Fallback>
      <p:transition spd="slow" advTm="117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777" y="770155"/>
            <a:ext cx="7476357" cy="5032346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4195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29"/>
    </mc:Choice>
    <mc:Fallback>
      <p:transition spd="slow" advTm="17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8.8|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5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8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183</TotalTime>
  <Words>147</Words>
  <Application>Microsoft Office PowerPoint</Application>
  <PresentationFormat>Widescreen</PresentationFormat>
  <Paragraphs>34</Paragraphs>
  <Slides>10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Organic</vt:lpstr>
      <vt:lpstr> </vt:lpstr>
      <vt:lpstr>Review of Previous Class</vt:lpstr>
      <vt:lpstr>What is Indefinite Article…..Which article we use before Indefinite</vt:lpstr>
      <vt:lpstr>Surprise Test  Put the proper article (a, an)before the words. </vt:lpstr>
      <vt:lpstr>Put the proper article (a, an)before the words. </vt:lpstr>
      <vt:lpstr>Definite Article </vt:lpstr>
      <vt:lpstr>PowerPoint Presentation</vt:lpstr>
      <vt:lpstr>PowerPoint Presentation</vt:lpstr>
      <vt:lpstr>PowerPoint Presentation</vt:lpstr>
      <vt:lpstr>Matching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Article (a, an, the)</dc:title>
  <dc:creator>Windows User</dc:creator>
  <cp:lastModifiedBy>Windows User</cp:lastModifiedBy>
  <cp:revision>21</cp:revision>
  <dcterms:created xsi:type="dcterms:W3CDTF">2020-05-05T17:49:28Z</dcterms:created>
  <dcterms:modified xsi:type="dcterms:W3CDTF">2020-05-06T10:21:41Z</dcterms:modified>
</cp:coreProperties>
</file>